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5f24daff74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5f24daff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f304740e1_0_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f304740e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f304740e1_0_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f304740e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f304740e1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f304740e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f304740e1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f304740e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f304740e1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f304740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f291dc5ef_1_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f291dc5ef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f304740e1_0_1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f304740e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f304740e1_0_1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f304740e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f304740e1_0_1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f304740e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304740e1_0_1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f304740e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f291dc5ef_1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5f291dc5ef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f304740e1_0_1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f304740e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f304740e1_0_1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f304740e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f291dc5ef_1_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f291dc5e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caaa31617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caaa3161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f304740e1_0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f304740e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f304740e1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f304740e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f304740e1_0_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f304740e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f304740e1_0_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f304740e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f304740e1_0_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f304740e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f304740e1_0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f304740e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/>
        </p:nvSpPr>
        <p:spPr>
          <a:xfrm>
            <a:off x="4290150" y="1991400"/>
            <a:ext cx="45249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Параллель 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Доильный зал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2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Сбор данных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2"/>
          <p:cNvSpPr/>
          <p:nvPr/>
        </p:nvSpPr>
        <p:spPr>
          <a:xfrm>
            <a:off x="395536" y="1196753"/>
            <a:ext cx="8136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Verdana"/>
              <a:buNone/>
            </a:pPr>
            <a:r>
              <a:rPr i="0" lang="ru" sz="15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Система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ru" sz="20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AFIMILK</a:t>
            </a:r>
            <a:r>
              <a:rPr b="1" i="0" lang="ru" sz="2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ru" sz="15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состоит из датчиков, собирающих данные о каждом животном в доильном зале и посылающих информацию в программу, установленную на компьютере. Она регистрирует собранную информацию о каждом животном в базе данных, анализирует ее и выдает отчеты согласно запросам специалистов фермы.</a:t>
            </a:r>
            <a:endParaRPr i="0" sz="15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8" name="Google Shape;128;p22"/>
          <p:cNvGrpSpPr/>
          <p:nvPr/>
        </p:nvGrpSpPr>
        <p:grpSpPr>
          <a:xfrm>
            <a:off x="325074" y="2660893"/>
            <a:ext cx="8254449" cy="3432400"/>
            <a:chOff x="1546" y="23982"/>
            <a:chExt cx="8254449" cy="3432400"/>
          </a:xfrm>
        </p:grpSpPr>
        <p:sp>
          <p:nvSpPr>
            <p:cNvPr id="129" name="Google Shape;129;p22"/>
            <p:cNvSpPr/>
            <p:nvPr/>
          </p:nvSpPr>
          <p:spPr>
            <a:xfrm>
              <a:off x="1546" y="195617"/>
              <a:ext cx="2999400" cy="583500"/>
            </a:xfrm>
            <a:prstGeom prst="roundRect">
              <a:avLst>
                <a:gd fmla="val 10000" name="adj"/>
              </a:avLst>
            </a:prstGeom>
            <a:solidFill>
              <a:srgbClr val="55A7B5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2"/>
            <p:cNvSpPr txBox="1"/>
            <p:nvPr/>
          </p:nvSpPr>
          <p:spPr>
            <a:xfrm>
              <a:off x="1546" y="195617"/>
              <a:ext cx="2999400" cy="3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113775" spcFirstLastPara="1" rIns="113775" wrap="square" tIns="113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Verdana"/>
                <a:buNone/>
              </a:pPr>
              <a:r>
                <a:rPr b="1" i="0" lang="ru" sz="1600" u="none" cap="none" strike="noStrik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Модули:</a:t>
              </a:r>
              <a:endParaRPr b="1" i="0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504057" y="691582"/>
              <a:ext cx="3123300" cy="2764800"/>
            </a:xfrm>
            <a:prstGeom prst="roundRect">
              <a:avLst>
                <a:gd fmla="val 10000" name="adj"/>
              </a:avLst>
            </a:prstGeom>
            <a:solidFill>
              <a:srgbClr val="FFFFFF">
                <a:alpha val="89020"/>
              </a:srgbClr>
            </a:solidFill>
            <a:ln cap="flat" cmpd="sng" w="25400">
              <a:solidFill>
                <a:srgbClr val="55A7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2"/>
            <p:cNvSpPr txBox="1"/>
            <p:nvPr/>
          </p:nvSpPr>
          <p:spPr>
            <a:xfrm>
              <a:off x="504057" y="691582"/>
              <a:ext cx="3123300" cy="276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2450" lIns="92450" spcFirstLastPara="1" rIns="92450" wrap="square" tIns="9245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Montserrat"/>
                <a:buChar char="•"/>
              </a:pPr>
              <a:r>
                <a:rPr i="0" lang="ru" sz="13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Программное обеспечение AFIFARM</a:t>
              </a:r>
              <a:endParaRPr i="0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Montserrat"/>
                <a:buChar char="•"/>
              </a:pPr>
              <a:r>
                <a:rPr i="0" lang="ru" sz="13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Модуль системы идентификации и определения охоты AFIIDEAL </a:t>
              </a:r>
              <a:endParaRPr i="0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Montserrat"/>
                <a:buChar char="•"/>
              </a:pPr>
              <a:r>
                <a:rPr i="0" lang="ru" sz="13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Модуль системы учета удоя и контроля здоровья</a:t>
              </a:r>
              <a:endParaRPr i="0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Montserrat"/>
                <a:buChar char="•"/>
              </a:pPr>
              <a:r>
                <a:rPr i="0" lang="ru" sz="13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Модуль системы сортировки коров AFISORT (опция)</a:t>
              </a:r>
              <a:endParaRPr i="0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Montserrat"/>
                <a:buChar char="•"/>
              </a:pPr>
              <a:r>
                <a:rPr i="0" lang="ru" sz="13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Модуль системы контроля веса животных AFIWEIGHT (опция)</a:t>
              </a:r>
              <a:endParaRPr i="0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" name="Google Shape;133;p22"/>
            <p:cNvSpPr/>
            <p:nvPr/>
          </p:nvSpPr>
          <p:spPr>
            <a:xfrm rot="16407">
              <a:off x="3445714" y="28529"/>
              <a:ext cx="942911" cy="74670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55A7B5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2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2"/>
            <p:cNvSpPr txBox="1"/>
            <p:nvPr/>
          </p:nvSpPr>
          <p:spPr>
            <a:xfrm rot="33906">
              <a:off x="3445699" y="28613"/>
              <a:ext cx="942946" cy="746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t/>
              </a:r>
              <a:endParaRPr b="0" i="0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780088" y="72009"/>
              <a:ext cx="2999400" cy="1024800"/>
            </a:xfrm>
            <a:prstGeom prst="roundRect">
              <a:avLst>
                <a:gd fmla="val 10000" name="adj"/>
              </a:avLst>
            </a:prstGeom>
            <a:solidFill>
              <a:srgbClr val="8A7FD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2"/>
            <p:cNvSpPr txBox="1"/>
            <p:nvPr/>
          </p:nvSpPr>
          <p:spPr>
            <a:xfrm>
              <a:off x="4780088" y="72009"/>
              <a:ext cx="2999400" cy="6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113775" spcFirstLastPara="1" rIns="113775" wrap="square" tIns="113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Verdana"/>
                <a:buNone/>
              </a:pPr>
              <a:r>
                <a:rPr b="1" i="0" lang="ru" sz="1600" u="none" cap="none" strike="noStrik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Способствуют:</a:t>
              </a:r>
              <a:endParaRPr b="1" i="0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5256595" y="648084"/>
              <a:ext cx="2999400" cy="1868400"/>
            </a:xfrm>
            <a:prstGeom prst="roundRect">
              <a:avLst>
                <a:gd fmla="val 10000" name="adj"/>
              </a:avLst>
            </a:prstGeom>
            <a:solidFill>
              <a:srgbClr val="FFFFFF">
                <a:alpha val="89020"/>
              </a:srgbClr>
            </a:solidFill>
            <a:ln cap="flat" cmpd="sng" w="25400">
              <a:solidFill>
                <a:srgbClr val="8A7F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2"/>
            <p:cNvSpPr txBox="1"/>
            <p:nvPr/>
          </p:nvSpPr>
          <p:spPr>
            <a:xfrm>
              <a:off x="5256595" y="648084"/>
              <a:ext cx="2999400" cy="18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99550" spcFirstLastPara="1" rIns="99550" wrap="square" tIns="9955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•"/>
              </a:pPr>
              <a:r>
                <a:rPr i="0" lang="ru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Раннее обнаружение маститов </a:t>
              </a:r>
              <a:endParaRPr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•"/>
              </a:pPr>
              <a:r>
                <a:rPr i="0" lang="ru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Обнаружение охоты </a:t>
              </a:r>
              <a:endParaRPr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•"/>
              </a:pPr>
              <a:r>
                <a:rPr i="0" lang="ru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Управление по отклонениям </a:t>
              </a:r>
              <a:endParaRPr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Char char="•"/>
              </a:pPr>
              <a:r>
                <a:rPr i="0" lang="ru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Контроль над эффективностью доения </a:t>
              </a:r>
              <a:endParaRPr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Модуль AFIFARM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467544" y="1124745"/>
            <a:ext cx="8136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Verdana"/>
              <a:buNone/>
            </a:pPr>
            <a:r>
              <a:rPr b="1" i="0" lang="ru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AFIFARM</a:t>
            </a: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очень мощное средство анализа, обеспечивающее полный доступ ко всей базе данных. При помощи формул, отчётов и графиков пользователя, а также задавая условия, фермер может одновременно комбинировать все виды данных и извлекать из них полезную информацию.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3"/>
          <p:cNvSpPr/>
          <p:nvPr/>
        </p:nvSpPr>
        <p:spPr>
          <a:xfrm>
            <a:off x="467544" y="2636912"/>
            <a:ext cx="617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i="0" lang="ru" sz="16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AFIFARM обеспечивает фермера такими данными, как :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467544" y="3013209"/>
            <a:ext cx="4320600" cy="30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8287" lvl="0" marL="2682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Производительность стада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Здоровье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Воспроизводство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Динамика кормления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Оценка производства стада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Интенсивность воспроизводства стада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Прогноз производства молока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Селекция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Планирование стратегии кормления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▪"/>
            </a:pPr>
            <a:r>
              <a:rPr i="0" lang="ru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многое др.</a:t>
            </a:r>
            <a:endParaRPr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юя" id="148" name="Google Shape;14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9857" y="3164447"/>
            <a:ext cx="4200600" cy="2676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Модуль AfiIDeal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юя" id="155" name="Google Shape;15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6056" y="1340768"/>
            <a:ext cx="3600300" cy="243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p24"/>
          <p:cNvSpPr/>
          <p:nvPr/>
        </p:nvSpPr>
        <p:spPr>
          <a:xfrm>
            <a:off x="467544" y="1332057"/>
            <a:ext cx="457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идентификации и определения охоты состоит из </a:t>
            </a:r>
            <a:r>
              <a:rPr b="1"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трех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основных компонентов:</a:t>
            </a:r>
            <a:endParaRPr i="0" sz="16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4"/>
          <p:cNvSpPr/>
          <p:nvPr/>
        </p:nvSpPr>
        <p:spPr>
          <a:xfrm>
            <a:off x="467544" y="2263225"/>
            <a:ext cx="43206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8287" lvl="0" marL="2682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Montserrat"/>
              <a:buChar char="▪"/>
            </a:pP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Контроллера AfiIDeal</a:t>
            </a:r>
            <a:endParaRPr i="0" sz="16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Montserrat"/>
              <a:buChar char="▪"/>
            </a:pP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Антенны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8287" lvl="0" marL="2682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▪"/>
            </a:pP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AfiTag (электронного датчика-шагомера, прикрепленного к ноге коровы). Совмещает </a:t>
            </a:r>
            <a:r>
              <a:rPr b="1"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две функции: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идентификатор коровы и счётчик шагов.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467550" y="4572430"/>
            <a:ext cx="75222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b="1" i="0" lang="ru" sz="1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AFIIDEAL</a:t>
            </a:r>
            <a:r>
              <a:rPr i="0" lang="ru" sz="1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использует маломощные радиочастотные сигналы для передачи информации от коровы к компьютеру. 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5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ru" sz="28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учета удоя и контроля здоровья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251520" y="1105289"/>
            <a:ext cx="7776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b="1"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Молокомер</a:t>
            </a: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Afimilk, являясь интегрированным устройством, измеряет удой каждой коровы и управляет работой доильного места зала, а именно: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5"/>
          <p:cNvSpPr/>
          <p:nvPr/>
        </p:nvSpPr>
        <p:spPr>
          <a:xfrm>
            <a:off x="323528" y="2111950"/>
            <a:ext cx="7776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73037" lvl="0" marL="1730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▪"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Контролирование процесса дойки в стойле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3037" lvl="0" marL="1730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▪"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Автоматическое снятие доильного аппарата в соответствии с потоком молока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323528" y="4361408"/>
            <a:ext cx="5112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Молокомер отображает информацию о корове и предупреждает в реальном масштабе времени о </a:t>
            </a:r>
            <a:r>
              <a:rPr b="1"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проблемах здоровья, молозиве</a:t>
            </a: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и </a:t>
            </a:r>
            <a:r>
              <a:rPr b="1"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молоке с антибиотиками</a:t>
            </a: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а также позволяет дояру послать сообщения управляющему фермой с клавиатуры терминала.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ttp://eko-servis.com.ua/uploads/images/products/full/item_23_1_8290608.jpg" id="168" name="Google Shape;168;p25"/>
          <p:cNvPicPr preferRelativeResize="0"/>
          <p:nvPr/>
        </p:nvPicPr>
        <p:blipFill rotWithShape="1">
          <a:blip r:embed="rId4">
            <a:alphaModFix/>
          </a:blip>
          <a:srcRect b="12564" l="0" r="0" t="0"/>
          <a:stretch/>
        </p:blipFill>
        <p:spPr>
          <a:xfrm>
            <a:off x="5330550" y="2650826"/>
            <a:ext cx="3609900" cy="3331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9" name="Google Shape;169;p25"/>
          <p:cNvSpPr/>
          <p:nvPr/>
        </p:nvSpPr>
        <p:spPr>
          <a:xfrm>
            <a:off x="323528" y="2852936"/>
            <a:ext cx="457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3037" lvl="0" marL="1730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b="0" i="0" lang="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Управление вакуумным клапаном, пульсацией, додаиванием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3037" lvl="0" marL="1730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▪"/>
            </a:pPr>
            <a:r>
              <a:rPr b="0" i="0" lang="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Контроль электропроводности молока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3037" lvl="0" marL="1730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▪"/>
            </a:pPr>
            <a:r>
              <a:rPr b="0" i="0" lang="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Контроль температуры промывки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3037" lvl="0" marL="1730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b="0" i="0" lang="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Управление воротами доильного зала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Verdana"/>
              <a:buNone/>
            </a:pPr>
            <a:r>
              <a:rPr i="0" lang="ru" sz="32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Анализ молока в реальном времени</a:t>
            </a:r>
            <a:endParaRPr i="0" sz="32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423612" y="1151050"/>
            <a:ext cx="8218500" cy="50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" lvl="1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Измерение компонент молока каждой коровы в каждую дойку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Надой молока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Электропроводность 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Скорость молокоотдачи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sng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Жир </a:t>
            </a: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(нет аналогов в мире</a:t>
            </a:r>
            <a:r>
              <a:rPr i="0" lang="ru" sz="2000" u="sng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sng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Белок </a:t>
            </a: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(нет аналогов в мире)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sng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Лактоза </a:t>
            </a: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(нет аналогов в мире)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2000"/>
              <a:buFont typeface="Montserrat"/>
              <a:buChar char="•"/>
            </a:pPr>
            <a:r>
              <a:rPr i="0" lang="ru" sz="2000" u="sng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Выявление крови в молоке</a:t>
            </a:r>
            <a:endParaRPr i="0" sz="2000" u="sng" cap="none" strike="noStrike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0" sz="2000" u="sng" cap="none" strike="noStrike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0837" lvl="2" marL="7191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 в реальном времени (нет аналогов в мире)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" lvl="1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4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9AD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" lvl="1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D4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rgbClr val="009AD4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Результаты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" lvl="1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ru" sz="20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Раннее выявление </a:t>
            </a: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болезней (например, </a:t>
            </a:r>
            <a:r>
              <a:rPr b="1" i="0" lang="ru" sz="20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мастита, кетоза</a:t>
            </a: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" lvl="1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продуктивности</a:t>
            </a:r>
            <a:endParaRPr i="0" sz="2000" u="none" cap="none" strike="noStrike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" lvl="1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</a:pPr>
            <a:r>
              <a:rPr i="0" lang="ru" sz="2000" u="none" cap="none" strike="noStrike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Контроль качества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7250" y="1656500"/>
            <a:ext cx="3370200" cy="22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4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Молокомеры и анализаторы молока</a:t>
            </a:r>
            <a:endParaRPr sz="324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444750" y="1549500"/>
            <a:ext cx="4791900" cy="22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1266825"/>
            <a:ext cx="8763000" cy="432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Модуль AFISORT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467544" y="1412776"/>
            <a:ext cx="468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b="1"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сортировки коров </a:t>
            </a:r>
            <a:r>
              <a:rPr b="1" i="0" lang="ru" sz="1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AFISORT</a:t>
            </a:r>
            <a:r>
              <a:rPr b="1" i="0" lang="ru" sz="14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1600" u="none" cap="none" strike="noStrik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юя" id="192" name="Google Shape;19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080" y="1124744"/>
            <a:ext cx="3429000" cy="242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93" name="Google Shape;193;p28"/>
          <p:cNvSpPr/>
          <p:nvPr/>
        </p:nvSpPr>
        <p:spPr>
          <a:xfrm>
            <a:off x="539550" y="1844825"/>
            <a:ext cx="4572000" cy="15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i="0" lang="ru" sz="1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- это автоматические сортирующие ворота, которые направляют коров обратно в их загоны и/или отделяют индивидуальных животных для выполнения назначенных процедур. 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8"/>
          <p:cNvSpPr/>
          <p:nvPr/>
        </p:nvSpPr>
        <p:spPr>
          <a:xfrm>
            <a:off x="539552" y="4077072"/>
            <a:ext cx="7632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i="0" lang="ru" sz="1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На основании данных информационной базы AFIFARM о здоровье, воспроизводстве и удоях молока фермер может выбрать критерии сортировки и составить расписания автоматической сортировки коров для ветеринарного обследования, осеменения, лечения и т.д. 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Модуль AFIWEIGHT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179512" y="1412776"/>
            <a:ext cx="463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b="1" i="0" lang="ru" sz="1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контроля веса AFIWEIGHT </a:t>
            </a:r>
            <a:endParaRPr i="0" sz="18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9"/>
          <p:cNvSpPr/>
          <p:nvPr/>
        </p:nvSpPr>
        <p:spPr>
          <a:xfrm>
            <a:off x="323528" y="1772816"/>
            <a:ext cx="5688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i="0" lang="ru" sz="1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- это основной инструмент контроля по изменению живого веса коров.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юя" id="202" name="Google Shape;20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1863" y="1412769"/>
            <a:ext cx="3352200" cy="252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03" name="Google Shape;203;p29"/>
          <p:cNvSpPr/>
          <p:nvPr/>
        </p:nvSpPr>
        <p:spPr>
          <a:xfrm>
            <a:off x="323528" y="2996952"/>
            <a:ext cx="482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Помогает в планировании стратегий кормления, принятии решений по вопросам воспроизводства, а также предупреждает о возникновении проблем здоровья животных.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Реализованные проекты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500" y="1127125"/>
            <a:ext cx="8242200" cy="49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Реализованные проекты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75" y="1177150"/>
            <a:ext cx="8655600" cy="55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b="0" l="0" r="3744" t="0"/>
          <a:stretch/>
        </p:blipFill>
        <p:spPr>
          <a:xfrm>
            <a:off x="0" y="48325"/>
            <a:ext cx="9215850" cy="67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917500" y="2192700"/>
            <a:ext cx="7635600" cy="1760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3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Доильный зал 2х24 "ПАРАЛЛЕЛЬ"</a:t>
            </a:r>
            <a:endParaRPr b="1" i="0" sz="3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оборудованный 48 активными доильными</a:t>
            </a:r>
            <a:endParaRPr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местами, на 1000 дойных коров</a:t>
            </a:r>
            <a:endParaRPr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b="0" i="0" lang="ru" sz="34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Реализованные проекты</a:t>
            </a:r>
            <a:endParaRPr b="0" i="0" sz="3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100" y="1111575"/>
            <a:ext cx="8602800" cy="52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Реализованные проекты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925" y="1127125"/>
            <a:ext cx="8526000" cy="51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/>
        </p:nvSpPr>
        <p:spPr>
          <a:xfrm>
            <a:off x="1550075" y="3679525"/>
            <a:ext cx="27558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г. Санкт-Петербург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196006,ул.Ташкентская 4 к 2 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+7 (812) 622-09-50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spb@transfaire.ru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968700" y="2281825"/>
            <a:ext cx="72066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БЛАГОДАРИМ ЗА ВНИМАНИЕ</a:t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34"/>
          <p:cNvSpPr txBox="1"/>
          <p:nvPr/>
        </p:nvSpPr>
        <p:spPr>
          <a:xfrm>
            <a:off x="4782850" y="3679525"/>
            <a:ext cx="2982900" cy="18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г. Москва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105120, 3-й Сыромятнический пер.,3/9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+7 (495) 777-43-02</a:t>
            </a:r>
            <a:endParaRPr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moscow@transfaire.ru</a:t>
            </a:r>
            <a:endParaRPr/>
          </a:p>
        </p:txBody>
      </p:sp>
      <p:cxnSp>
        <p:nvCxnSpPr>
          <p:cNvPr id="235" name="Google Shape;235;p34"/>
          <p:cNvCxnSpPr/>
          <p:nvPr/>
        </p:nvCxnSpPr>
        <p:spPr>
          <a:xfrm>
            <a:off x="4606625" y="3629575"/>
            <a:ext cx="10200" cy="8541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Доильный зал ПАРАЛЛЕЛЬ</a:t>
            </a:r>
            <a:endParaRPr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2855500"/>
            <a:ext cx="4187100" cy="3143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71050" y="1133500"/>
            <a:ext cx="6624900" cy="763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Коровы располагаются “Бок-о-бок”, уменьшая длину зала.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Оптимальное решение для работы с большим поголовьем.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71050" y="2177150"/>
            <a:ext cx="84753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Коровы доятся сзади, быстрый выход — «Fast Exit» — выпускает коров одновременно. 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305775" y="3124950"/>
            <a:ext cx="381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Таким образом, </a:t>
            </a:r>
            <a:r>
              <a:rPr i="0" lang="ru" sz="16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смена коров в зале совершается быстро и производительность увеличивается</a:t>
            </a: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 такой конфигурации доильного зала длина доильной ямы сокращается, с увеличением поголовья возможен ввод в эксплуатацию дополнительных доильных постов.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Две стороны зала могут работать независимо друг от друга.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Доильный зал ПАРАЛЛЕЛЬ</a:t>
            </a:r>
            <a:endParaRPr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272675" y="1482075"/>
            <a:ext cx="3810000" cy="42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больших залах с 16 и более стойлами смена группы коров занимает много времени.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 устройстве «системы быстрого выхода» их эффективность увеличится на 10-15%. Доярка также будет доить больше коров в час. При такой системе все коровы покидают зал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одновременно. Однако понадобится больше времени для мытья полов.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850" y="1930400"/>
            <a:ext cx="4509900" cy="318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Доильный зал ПАРАЛЛЕЛЬ</a:t>
            </a:r>
            <a:endParaRPr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171050" y="1133500"/>
            <a:ext cx="2534700" cy="763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x 24 мест доения 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быстрым выходом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50" y="1963010"/>
            <a:ext cx="8972949" cy="4692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Доильный зал ПАРАЛЛЕЛЬ</a:t>
            </a:r>
            <a:endParaRPr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71050" y="1180150"/>
            <a:ext cx="2099400" cy="1479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Комплект металлоконструкции из оцинкованной стали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250" y="1009075"/>
            <a:ext cx="6624900" cy="496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Доильный зал ПАРАЛЛЕЛЬ</a:t>
            </a:r>
            <a:endParaRPr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171050" y="1180150"/>
            <a:ext cx="2099400" cy="1479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Платформа доильного оборудования для 48  доильных мест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171050" y="3213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Базовое доильное оборудование</a:t>
            </a:r>
            <a:endParaRPr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Вспомогательные системы и основные линии обеспечения вакуума</a:t>
            </a:r>
            <a:endParaRPr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линии и трубопроводы для доильного зала</a:t>
            </a:r>
            <a:endParaRPr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●"/>
            </a:pPr>
            <a:r>
              <a:rPr i="1" lang="ru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 доильного места</a:t>
            </a:r>
            <a:endParaRPr i="1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1000" y="1428973"/>
            <a:ext cx="5528100" cy="414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0" y="-2"/>
            <a:ext cx="82296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 Доильный зал ПАРАЛЛЕЛЬ</a:t>
            </a:r>
            <a:endParaRPr sz="36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171050" y="1180150"/>
            <a:ext cx="1741800" cy="717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Подвальное помещение (опция)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4025" y="965723"/>
            <a:ext cx="6568800" cy="4926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/>
        </p:nvSpPr>
        <p:spPr>
          <a:xfrm>
            <a:off x="125250" y="125250"/>
            <a:ext cx="8815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1"/>
          <p:cNvSpPr/>
          <p:nvPr/>
        </p:nvSpPr>
        <p:spPr>
          <a:xfrm>
            <a:off x="0" y="0"/>
            <a:ext cx="91440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Verdana"/>
              <a:buNone/>
            </a:pPr>
            <a:r>
              <a:rPr i="0" lang="ru" sz="34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Сбор данных</a:t>
            </a:r>
            <a:endParaRPr i="0" sz="3400" u="none" cap="none" strike="noStrik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395536" y="1196753"/>
            <a:ext cx="8136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b="1"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Рентабельность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молочного стада, насчитывающего от десятков до десятков тысяч животных, базируется на точном управлении. В основе его лежит </a:t>
            </a:r>
            <a:r>
              <a:rPr b="1"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знание деталей о состоянии каждого животного 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и принятие правильных ежедневных управленческих решений на этой основе. 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21"/>
          <p:cNvSpPr/>
          <p:nvPr/>
        </p:nvSpPr>
        <p:spPr>
          <a:xfrm>
            <a:off x="431519" y="2520057"/>
            <a:ext cx="8064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Verdana"/>
              <a:buNone/>
            </a:pPr>
            <a:r>
              <a:rPr b="1"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Автоматизированный сбор данных 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является единственным практическим способом получения достоверной информации о животных на ферме.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467544" y="3717032"/>
            <a:ext cx="3240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Verdana"/>
              <a:buNone/>
            </a:pPr>
            <a:r>
              <a:rPr b="1" i="0" lang="ru" sz="24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AFIMILK</a:t>
            </a:r>
            <a:r>
              <a:rPr i="0" lang="ru" sz="2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- это автоматизированная система, собирающая данные о каждом животном, формирующая базу данных и выдающая отчеты по запросам специалистов.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http://www.dailytechinfo.org/uploads/images2/20110614_2_1.jpg" id="120" name="Google Shape;1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7952" y="3172085"/>
            <a:ext cx="4762500" cy="302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D82D2D"/>
      </a:dk1>
      <a:lt1>
        <a:srgbClr val="FFFFFF"/>
      </a:lt1>
      <a:dk2>
        <a:srgbClr val="595959"/>
      </a:dk2>
      <a:lt2>
        <a:srgbClr val="FFFFFF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