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y="6858000" cx="9144000"/>
  <p:notesSz cx="6858000" cy="9144000"/>
  <p:embeddedFontLst>
    <p:embeddedFont>
      <p:font typeface="Montserrat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B319021A-1C8B-4FE2-A9E0-85E7E4D48652}">
  <a:tblStyle styleId="{B319021A-1C8B-4FE2-A9E0-85E7E4D48652}" styleName="Table_0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Montserrat-bold.fntdata"/><Relationship Id="rId25" Type="http://schemas.openxmlformats.org/officeDocument/2006/relationships/font" Target="fonts/Montserrat-regular.fntdata"/><Relationship Id="rId28" Type="http://schemas.openxmlformats.org/officeDocument/2006/relationships/font" Target="fonts/Montserrat-boldItalic.fntdata"/><Relationship Id="rId27" Type="http://schemas.openxmlformats.org/officeDocument/2006/relationships/font" Target="fonts/Montserrat-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5f24daff74_0_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Google Shape;51;g5f24daff7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7f30eb757a_0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7f30eb757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6caaa31617_0_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6caaa31617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5f291dc5ef_1_1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5f291dc5ef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7f30eb757a_0_4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7f30eb757a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7f30eb757a_0_9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7f30eb757a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7f30eb757a_0_8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7f30eb757a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7f30eb757a_0_4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7f30eb757a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7f30eb757a_0_3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7f30eb757a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f291dc5ef_1_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5f291dc5ef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5f291dc5ef_1_1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5f291dc5ef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7f30eb757a_0_2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7f30eb757a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7f30eb757a_0_3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7f30eb757a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7f30eb757a_0_2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7f30eb757a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7f30eb757a_0_2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7f30eb757a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7f30eb757a_0_1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7f30eb757a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7f30eb757a_0_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7f30eb757a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7f30eb757a_0_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7f30eb757a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Font typeface="Montserrat"/>
              <a:buNone/>
              <a:defRPr sz="52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5" name="Google Shape;45;p11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6" name="Google Shape;46;p1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4" name="Google Shape;14;p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" name="Google Shape;17;p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5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2" name="Google Shape;22;p5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" name="Google Shape;26;p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9" name="Google Shape;29;p7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3" name="Google Shape;33;p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9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7" name="Google Shape;37;p9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8" name="Google Shape;38;p9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9" name="Google Shape;39;p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2" name="Google Shape;42;p1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19.png"/><Relationship Id="rId5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1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/>
          <p:nvPr/>
        </p:nvSpPr>
        <p:spPr>
          <a:xfrm>
            <a:off x="4195850" y="1856675"/>
            <a:ext cx="45249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Verdana"/>
              <a:buNone/>
            </a:pPr>
            <a:r>
              <a:rPr b="1" lang="ru" sz="4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ЁЛОЧКА</a:t>
            </a:r>
            <a:endParaRPr b="1" sz="4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Verdana"/>
              <a:buNone/>
            </a:pPr>
            <a:r>
              <a:rPr lang="ru" sz="3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доильный зал</a:t>
            </a:r>
            <a:endParaRPr b="1" sz="4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/>
          <p:nvPr/>
        </p:nvSpPr>
        <p:spPr>
          <a:xfrm>
            <a:off x="125250" y="125250"/>
            <a:ext cx="88152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1" name="Google Shape;121;p22"/>
          <p:cNvSpPr txBox="1"/>
          <p:nvPr/>
        </p:nvSpPr>
        <p:spPr>
          <a:xfrm>
            <a:off x="0" y="-2"/>
            <a:ext cx="8229600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Montserrat"/>
                <a:ea typeface="Montserrat"/>
                <a:cs typeface="Montserrat"/>
                <a:sym typeface="Montserrat"/>
              </a:rPr>
              <a:t>Описание</a:t>
            </a:r>
            <a:endParaRPr b="1"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2" name="Google Shape;122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1071300"/>
            <a:ext cx="4717500" cy="4578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graphicFrame>
        <p:nvGraphicFramePr>
          <p:cNvPr id="123" name="Google Shape;123;p22"/>
          <p:cNvGraphicFramePr/>
          <p:nvPr/>
        </p:nvGraphicFramePr>
        <p:xfrm>
          <a:off x="5103650" y="1384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{B319021A-1C8B-4FE2-A9E0-85E7E4D48652}</a:tableStyleId>
              </a:tblPr>
              <a:tblGrid>
                <a:gridCol w="3529475"/>
              </a:tblGrid>
              <a:tr h="3502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Подвесная часть Waikato 320 : коллектор c основанием из нержавеющей стали и верхней частью из сверхпрочного пластика, </a:t>
                      </a:r>
                      <a:r>
                        <a:rPr b="1" lang="ru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не имеет аналогов по надежности!</a:t>
                      </a:r>
                      <a:r>
                        <a:rPr lang="ru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Доильные стаканы IMPULSA, треугольная вентилируемая сосковая резина , вакуумные трубки </a:t>
                      </a:r>
                      <a:endParaRPr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/>
          <p:nvPr/>
        </p:nvSpPr>
        <p:spPr>
          <a:xfrm>
            <a:off x="125250" y="125250"/>
            <a:ext cx="88152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9" name="Google Shape;129;p23"/>
          <p:cNvSpPr txBox="1"/>
          <p:nvPr/>
        </p:nvSpPr>
        <p:spPr>
          <a:xfrm>
            <a:off x="0" y="-2"/>
            <a:ext cx="8229600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Описание</a:t>
            </a:r>
            <a:endParaRPr b="1" sz="3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0" name="Google Shape;130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1071300"/>
            <a:ext cx="4822500" cy="4333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graphicFrame>
        <p:nvGraphicFramePr>
          <p:cNvPr id="131" name="Google Shape;131;p23"/>
          <p:cNvGraphicFramePr/>
          <p:nvPr/>
        </p:nvGraphicFramePr>
        <p:xfrm>
          <a:off x="5406350" y="1071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{B319021A-1C8B-4FE2-A9E0-85E7E4D48652}</a:tableStyleId>
              </a:tblPr>
              <a:tblGrid>
                <a:gridCol w="2842300"/>
              </a:tblGrid>
              <a:tr h="3323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Электронные пульсаторы INTERPULS LE30 отличающиеся высокой надежностью и сравнительно недорогим сервисным комплектом.</a:t>
                      </a:r>
                      <a:endParaRPr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</a:tr>
              <a:tr h="2247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ЭМ клапана INTERPULS CV20 для оперирования автоматическими съемниками доильных аппаратов.</a:t>
                      </a:r>
                      <a:endParaRPr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4"/>
          <p:cNvSpPr txBox="1"/>
          <p:nvPr/>
        </p:nvSpPr>
        <p:spPr>
          <a:xfrm>
            <a:off x="125250" y="125250"/>
            <a:ext cx="88152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7" name="Google Shape;137;p24"/>
          <p:cNvSpPr txBox="1"/>
          <p:nvPr/>
        </p:nvSpPr>
        <p:spPr>
          <a:xfrm>
            <a:off x="0" y="-2"/>
            <a:ext cx="8229600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Montserrat"/>
                <a:ea typeface="Montserrat"/>
                <a:cs typeface="Montserrat"/>
                <a:sym typeface="Montserrat"/>
              </a:rPr>
              <a:t>Описание</a:t>
            </a:r>
            <a:endParaRPr b="1"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8" name="Google Shape;138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0950" y="1129925"/>
            <a:ext cx="3639300" cy="2511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graphicFrame>
        <p:nvGraphicFramePr>
          <p:cNvPr id="139" name="Google Shape;139;p24"/>
          <p:cNvGraphicFramePr/>
          <p:nvPr/>
        </p:nvGraphicFramePr>
        <p:xfrm>
          <a:off x="4609325" y="1211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{B319021A-1C8B-4FE2-A9E0-85E7E4D48652}</a:tableStyleId>
              </a:tblPr>
              <a:tblGrid>
                <a:gridCol w="3639325"/>
              </a:tblGrid>
              <a:tr h="3052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Система пневмо управления клапанами отключения вакуума</a:t>
                      </a:r>
                      <a:endParaRPr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обеспечивает их безукоризненную работу</a:t>
                      </a:r>
                      <a:endParaRPr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при любом уровне вакуума </a:t>
                      </a:r>
                      <a:endParaRPr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40" name="Google Shape;140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0950" y="3793250"/>
            <a:ext cx="3639300" cy="2091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graphicFrame>
        <p:nvGraphicFramePr>
          <p:cNvPr id="141" name="Google Shape;141;p24"/>
          <p:cNvGraphicFramePr/>
          <p:nvPr/>
        </p:nvGraphicFramePr>
        <p:xfrm>
          <a:off x="4609325" y="3518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{B319021A-1C8B-4FE2-A9E0-85E7E4D48652}</a:tableStyleId>
              </a:tblPr>
              <a:tblGrid>
                <a:gridCol w="3639325"/>
              </a:tblGrid>
              <a:tr h="1773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Автоматические съемники коллекторов, управляемые  скоростью молокоотдачи отличаются увеличенным сроком работы без замены сервисного комплекта. </a:t>
                      </a:r>
                      <a:endParaRPr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5"/>
          <p:cNvSpPr txBox="1"/>
          <p:nvPr/>
        </p:nvSpPr>
        <p:spPr>
          <a:xfrm>
            <a:off x="125250" y="125250"/>
            <a:ext cx="88152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7" name="Google Shape;147;p25"/>
          <p:cNvSpPr txBox="1"/>
          <p:nvPr/>
        </p:nvSpPr>
        <p:spPr>
          <a:xfrm>
            <a:off x="0" y="-2"/>
            <a:ext cx="8229600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Montserrat"/>
                <a:ea typeface="Montserrat"/>
                <a:cs typeface="Montserrat"/>
                <a:sym typeface="Montserrat"/>
              </a:rPr>
              <a:t>Описание</a:t>
            </a:r>
            <a:endParaRPr b="1"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8" name="Google Shape;148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3775" y="1344563"/>
            <a:ext cx="5591400" cy="4562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graphicFrame>
        <p:nvGraphicFramePr>
          <p:cNvPr id="149" name="Google Shape;149;p25"/>
          <p:cNvGraphicFramePr/>
          <p:nvPr/>
        </p:nvGraphicFramePr>
        <p:xfrm>
          <a:off x="6013875" y="1462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{B319021A-1C8B-4FE2-A9E0-85E7E4D48652}</a:tableStyleId>
              </a:tblPr>
              <a:tblGrid>
                <a:gridCol w="2791875"/>
              </a:tblGrid>
              <a:tr h="26734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Комплект  для промывки одного  доильного места - откидной </a:t>
                      </a:r>
                      <a:r>
                        <a:rPr b="1" lang="ru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нержавеющий моечный пост с нержавеющими "свечами".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Не имеет пластиковых деталей, не допускает подсосов воздуха, не мешает оператору в процессе доения.</a:t>
                      </a:r>
                      <a:endParaRPr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6"/>
          <p:cNvSpPr txBox="1"/>
          <p:nvPr/>
        </p:nvSpPr>
        <p:spPr>
          <a:xfrm>
            <a:off x="125250" y="125250"/>
            <a:ext cx="88152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5" name="Google Shape;155;p26"/>
          <p:cNvSpPr txBox="1"/>
          <p:nvPr/>
        </p:nvSpPr>
        <p:spPr>
          <a:xfrm>
            <a:off x="4572000" y="1199150"/>
            <a:ext cx="3992400" cy="371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Montserrat"/>
                <a:ea typeface="Montserrat"/>
                <a:cs typeface="Montserrat"/>
                <a:sym typeface="Montserrat"/>
              </a:rPr>
              <a:t>Автомат промывки TOP WASH III HD для программированной промывки доильной установки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Montserrat"/>
                <a:ea typeface="Montserrat"/>
                <a:cs typeface="Montserrat"/>
                <a:sym typeface="Montserrat"/>
              </a:rPr>
              <a:t>укомплектован водяными </a:t>
            </a:r>
            <a:r>
              <a:rPr b="1" lang="ru" sz="1800">
                <a:latin typeface="Montserrat"/>
                <a:ea typeface="Montserrat"/>
                <a:cs typeface="Montserrat"/>
                <a:sym typeface="Montserrat"/>
              </a:rPr>
              <a:t>клапанами увеличенного прохода</a:t>
            </a:r>
            <a:r>
              <a:rPr lang="ru" sz="1800">
                <a:latin typeface="Montserrat"/>
                <a:ea typeface="Montserrat"/>
                <a:cs typeface="Montserrat"/>
                <a:sym typeface="Montserrat"/>
              </a:rPr>
              <a:t> (1") и двумя насосами забора моющих средств.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Montserrat"/>
                <a:ea typeface="Montserrat"/>
                <a:cs typeface="Montserrat"/>
                <a:sym typeface="Montserrat"/>
              </a:rPr>
              <a:t>Имеет несколько стандартных программ промывки и возможность создания индивидуальных, пользовательских программ.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Montserrat"/>
                <a:ea typeface="Montserrat"/>
                <a:cs typeface="Montserrat"/>
                <a:sym typeface="Montserrat"/>
              </a:rPr>
              <a:t>Может комплектоваться емкостями промывки любого размера. 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6" name="Google Shape;156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1071300"/>
            <a:ext cx="3848100" cy="4593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57" name="Google Shape;157;p26"/>
          <p:cNvSpPr txBox="1"/>
          <p:nvPr/>
        </p:nvSpPr>
        <p:spPr>
          <a:xfrm>
            <a:off x="0" y="-2"/>
            <a:ext cx="8229600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Montserrat"/>
                <a:ea typeface="Montserrat"/>
                <a:cs typeface="Montserrat"/>
                <a:sym typeface="Montserrat"/>
              </a:rPr>
              <a:t>Промывка оборудования</a:t>
            </a:r>
            <a:endParaRPr b="1" sz="3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7"/>
          <p:cNvSpPr txBox="1"/>
          <p:nvPr/>
        </p:nvSpPr>
        <p:spPr>
          <a:xfrm>
            <a:off x="125250" y="125250"/>
            <a:ext cx="88152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3" name="Google Shape;163;p27"/>
          <p:cNvSpPr txBox="1"/>
          <p:nvPr/>
        </p:nvSpPr>
        <p:spPr>
          <a:xfrm>
            <a:off x="0" y="-2"/>
            <a:ext cx="8229600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Montserrat"/>
                <a:ea typeface="Montserrat"/>
                <a:cs typeface="Montserrat"/>
                <a:sym typeface="Montserrat"/>
              </a:rPr>
              <a:t>Промывка оборудования</a:t>
            </a:r>
            <a:endParaRPr b="1"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4" name="Google Shape;164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1071300"/>
            <a:ext cx="3608700" cy="4641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65" name="Google Shape;165;p27"/>
          <p:cNvSpPr txBox="1"/>
          <p:nvPr/>
        </p:nvSpPr>
        <p:spPr>
          <a:xfrm>
            <a:off x="3986125" y="1071300"/>
            <a:ext cx="4095900" cy="36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Водонагреватель </a:t>
            </a:r>
            <a:r>
              <a:rPr b="1" i="0" lang="ru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STEELBAK-380V</a:t>
            </a:r>
            <a:r>
              <a:rPr b="0" i="0" lang="ru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- увеличенный проход  (входы выходы 1 1/4"). Корпус из</a:t>
            </a:r>
            <a:endParaRPr b="0" i="0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нержавеющей стали. Имеет все</a:t>
            </a:r>
            <a:endParaRPr b="0" i="0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необходимые устройства защиты и термометр для визуального контроля температуры воды.</a:t>
            </a:r>
            <a:endParaRPr b="0" i="0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Поставляется в объемах от 100 до 1500 литров.  </a:t>
            </a:r>
            <a:endParaRPr b="0" i="0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8"/>
          <p:cNvSpPr txBox="1"/>
          <p:nvPr/>
        </p:nvSpPr>
        <p:spPr>
          <a:xfrm>
            <a:off x="125250" y="125250"/>
            <a:ext cx="88152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1" name="Google Shape;171;p28"/>
          <p:cNvSpPr txBox="1"/>
          <p:nvPr/>
        </p:nvSpPr>
        <p:spPr>
          <a:xfrm>
            <a:off x="0" y="79948"/>
            <a:ext cx="8229600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Montserrat"/>
                <a:ea typeface="Montserrat"/>
                <a:cs typeface="Montserrat"/>
                <a:sym typeface="Montserrat"/>
              </a:rPr>
              <a:t>Система управления – программа AfiFarm</a:t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2" name="Google Shape;172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1192700"/>
            <a:ext cx="4134000" cy="4252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73" name="Google Shape;173;p28"/>
          <p:cNvSpPr txBox="1"/>
          <p:nvPr/>
        </p:nvSpPr>
        <p:spPr>
          <a:xfrm>
            <a:off x="4629550" y="1192700"/>
            <a:ext cx="3970500" cy="475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Afimilk MPC представляет собой молокомер, который можно использовать в доильных залах самых распространенных типов. Его основные функции заключаются в измерении надоя коровы, скорости молокоотдачи, электропроводности молока, температуры промывочной жидкости, наличия моющего средства.</a:t>
            </a:r>
            <a:endParaRPr b="0" i="0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Afimilk MPC состоит из панели управления и корпуса молокомера</a:t>
            </a:r>
            <a:endParaRPr b="0" i="0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9"/>
          <p:cNvSpPr txBox="1"/>
          <p:nvPr/>
        </p:nvSpPr>
        <p:spPr>
          <a:xfrm>
            <a:off x="125250" y="125250"/>
            <a:ext cx="88152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9" name="Google Shape;179;p29"/>
          <p:cNvSpPr txBox="1"/>
          <p:nvPr/>
        </p:nvSpPr>
        <p:spPr>
          <a:xfrm>
            <a:off x="0" y="-2"/>
            <a:ext cx="8229600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Montserrat"/>
                <a:ea typeface="Montserrat"/>
                <a:cs typeface="Montserrat"/>
                <a:sym typeface="Montserrat"/>
              </a:rPr>
              <a:t>Система управления – программа AfiFarm</a:t>
            </a:r>
            <a:endParaRPr b="1"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0" name="Google Shape;180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3625" y="1259625"/>
            <a:ext cx="3943500" cy="4616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81" name="Google Shape;181;p29"/>
          <p:cNvSpPr txBox="1"/>
          <p:nvPr/>
        </p:nvSpPr>
        <p:spPr>
          <a:xfrm>
            <a:off x="4624200" y="1071300"/>
            <a:ext cx="4519800" cy="3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Антенна определения животного устанавливается на каждом доильном месте, что исключает присвоение данных по молоку другой корове.</a:t>
            </a:r>
            <a:endParaRPr b="0" i="0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0"/>
          <p:cNvSpPr txBox="1"/>
          <p:nvPr/>
        </p:nvSpPr>
        <p:spPr>
          <a:xfrm>
            <a:off x="1550075" y="3679525"/>
            <a:ext cx="2755800" cy="19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г. Санкт-Петербург</a:t>
            </a:r>
            <a:endParaRPr>
              <a:solidFill>
                <a:srgbClr val="66666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196006,ул.Ташкентская 4 к 2 </a:t>
            </a:r>
            <a:endParaRPr>
              <a:solidFill>
                <a:srgbClr val="66666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+7 (812) 622-09-50</a:t>
            </a:r>
            <a:endParaRPr>
              <a:solidFill>
                <a:srgbClr val="66666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spb@transfaire.ru</a:t>
            </a:r>
            <a:endParaRPr>
              <a:solidFill>
                <a:srgbClr val="66666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66666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7" name="Google Shape;187;p30"/>
          <p:cNvSpPr txBox="1"/>
          <p:nvPr/>
        </p:nvSpPr>
        <p:spPr>
          <a:xfrm>
            <a:off x="968700" y="2281825"/>
            <a:ext cx="7206600" cy="9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БЛАГОДАРИМ ЗА ВНИМАНИЕ</a:t>
            </a:r>
            <a:endParaRPr sz="3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8" name="Google Shape;188;p30"/>
          <p:cNvSpPr txBox="1"/>
          <p:nvPr/>
        </p:nvSpPr>
        <p:spPr>
          <a:xfrm>
            <a:off x="4782850" y="3679525"/>
            <a:ext cx="2982900" cy="18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г. Москва</a:t>
            </a:r>
            <a:endParaRPr>
              <a:solidFill>
                <a:srgbClr val="66666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105120, 3-й Сыромятнический пер.,3/9</a:t>
            </a:r>
            <a:endParaRPr>
              <a:solidFill>
                <a:srgbClr val="66666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+7 (495) 777-43-02</a:t>
            </a:r>
            <a:endParaRPr>
              <a:solidFill>
                <a:srgbClr val="66666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moscow@transfaire.ru</a:t>
            </a:r>
            <a:endParaRPr/>
          </a:p>
        </p:txBody>
      </p:sp>
      <p:cxnSp>
        <p:nvCxnSpPr>
          <p:cNvPr id="189" name="Google Shape;189;p30"/>
          <p:cNvCxnSpPr/>
          <p:nvPr/>
        </p:nvCxnSpPr>
        <p:spPr>
          <a:xfrm>
            <a:off x="4606625" y="3629575"/>
            <a:ext cx="10200" cy="8541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/>
          <p:nvPr/>
        </p:nvSpPr>
        <p:spPr>
          <a:xfrm>
            <a:off x="125250" y="125250"/>
            <a:ext cx="88152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9" name="Google Shape;59;p14"/>
          <p:cNvPicPr preferRelativeResize="0"/>
          <p:nvPr/>
        </p:nvPicPr>
        <p:blipFill rotWithShape="1">
          <a:blip r:embed="rId4">
            <a:alphaModFix/>
          </a:blip>
          <a:srcRect b="0" l="0" r="11119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/>
          <p:nvPr/>
        </p:nvSpPr>
        <p:spPr>
          <a:xfrm>
            <a:off x="3125850" y="4858025"/>
            <a:ext cx="5618400" cy="13533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latin typeface="Montserrat"/>
                <a:ea typeface="Montserrat"/>
                <a:cs typeface="Montserrat"/>
                <a:sym typeface="Montserrat"/>
              </a:rPr>
              <a:t>Доильный Зал </a:t>
            </a:r>
            <a:endParaRPr sz="3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latin typeface="Montserrat"/>
                <a:ea typeface="Montserrat"/>
                <a:cs typeface="Montserrat"/>
                <a:sym typeface="Montserrat"/>
              </a:rPr>
              <a:t>Ёлочка</a:t>
            </a:r>
            <a:endParaRPr sz="36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/>
        </p:nvSpPr>
        <p:spPr>
          <a:xfrm>
            <a:off x="125250" y="125250"/>
            <a:ext cx="88152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" name="Google Shape;66;p15"/>
          <p:cNvSpPr txBox="1"/>
          <p:nvPr/>
        </p:nvSpPr>
        <p:spPr>
          <a:xfrm>
            <a:off x="0" y="-2"/>
            <a:ext cx="8229600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Montserrat"/>
                <a:ea typeface="Montserrat"/>
                <a:cs typeface="Montserrat"/>
                <a:sym typeface="Montserrat"/>
              </a:rPr>
              <a:t>Доильный зал Ёлочка </a:t>
            </a:r>
            <a:endParaRPr b="1"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67;p15"/>
          <p:cNvSpPr txBox="1"/>
          <p:nvPr/>
        </p:nvSpPr>
        <p:spPr>
          <a:xfrm>
            <a:off x="295100" y="4158900"/>
            <a:ext cx="8229600" cy="226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1" lang="ru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Доильные залы «Елочка-Трансфэр»</a:t>
            </a:r>
            <a:r>
              <a:rPr b="0" i="0" lang="ru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– классический вариант залов  для современного молочного хозяйства, в течение десятилетий доказывающий свою надежность и эффективность, благодаря преимуществам индивидуального оснащения доильного места и воплощению инновационных решений. </a:t>
            </a:r>
            <a:endParaRPr b="0" i="0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8" name="Google Shape;68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18250" y="1071300"/>
            <a:ext cx="6183300" cy="3087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/>
        </p:nvSpPr>
        <p:spPr>
          <a:xfrm>
            <a:off x="0" y="-2"/>
            <a:ext cx="8229600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Montserrat"/>
                <a:ea typeface="Montserrat"/>
                <a:cs typeface="Montserrat"/>
                <a:sym typeface="Montserrat"/>
              </a:rPr>
              <a:t>Описание </a:t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74" name="Google Shape;74;p16"/>
          <p:cNvGraphicFramePr/>
          <p:nvPr/>
        </p:nvGraphicFramePr>
        <p:xfrm>
          <a:off x="328725" y="918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{B319021A-1C8B-4FE2-A9E0-85E7E4D48652}</a:tableStyleId>
              </a:tblPr>
              <a:tblGrid>
                <a:gridCol w="8024625"/>
              </a:tblGrid>
              <a:tr h="543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Все несущие элементы каркаса  для доильного зала Ёлочка  типа  115В выполнены из оцинкованной стали, </a:t>
                      </a:r>
                      <a:endParaRPr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</a:tr>
              <a:tr h="543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гальванизированы погружным методом и монтируются при помощи соединительных муфт, болтов и анкеров. </a:t>
                      </a:r>
                      <a:endParaRPr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</a:tr>
              <a:tr h="354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Оборудование поставляется с Z-образными задними трубами, включает защитные пластины.</a:t>
                      </a:r>
                      <a:endParaRPr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Стойка на каждом доильном</a:t>
                      </a:r>
                      <a:endParaRPr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посту позволяет произвести</a:t>
                      </a:r>
                      <a:endParaRPr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монтаж молокомеров и </a:t>
                      </a:r>
                      <a:endParaRPr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антенн без соединения</a:t>
                      </a:r>
                      <a:endParaRPr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кабелей.</a:t>
                      </a:r>
                      <a:endParaRPr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</a:tr>
              <a:tr h="354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" sz="1400" u="none" cap="none" strike="noStrike"/>
                        <a:t>                                          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75" name="Google Shape;75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40000" y="2834725"/>
            <a:ext cx="4794000" cy="3208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/>
          <p:nvPr/>
        </p:nvSpPr>
        <p:spPr>
          <a:xfrm>
            <a:off x="125250" y="125250"/>
            <a:ext cx="88152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1" name="Google Shape;81;p17"/>
          <p:cNvSpPr txBox="1"/>
          <p:nvPr/>
        </p:nvSpPr>
        <p:spPr>
          <a:xfrm>
            <a:off x="0" y="-2"/>
            <a:ext cx="8229600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Описание </a:t>
            </a:r>
            <a:endParaRPr sz="3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2" name="Google Shape;82;p17"/>
          <p:cNvSpPr txBox="1"/>
          <p:nvPr/>
        </p:nvSpPr>
        <p:spPr>
          <a:xfrm>
            <a:off x="3775275" y="3364150"/>
            <a:ext cx="4888200" cy="261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Края доильной ямы выполнены из нержавеющей стали. Включены  две гальванизированные лестницы (3 ступени)</a:t>
            </a:r>
            <a:endParaRPr b="0" i="0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83" name="Google Shape;83;p17"/>
          <p:cNvGraphicFramePr/>
          <p:nvPr/>
        </p:nvGraphicFramePr>
        <p:xfrm>
          <a:off x="3702400" y="1330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{B319021A-1C8B-4FE2-A9E0-85E7E4D48652}</a:tableStyleId>
              </a:tblPr>
              <a:tblGrid>
                <a:gridCol w="4745725"/>
              </a:tblGrid>
              <a:tr h="8584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Оборудование включает в себя Z-образные грудные упоры имеющие регулировку по экстерьеру животных.</a:t>
                      </a:r>
                      <a:endParaRPr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</a:tr>
              <a:tr h="559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Входные/выходные ворота управляются пневматикой из доильной ямы. </a:t>
                      </a:r>
                      <a:endParaRPr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84" name="Google Shape;84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2475" y="1208400"/>
            <a:ext cx="3279900" cy="4425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/>
        </p:nvSpPr>
        <p:spPr>
          <a:xfrm>
            <a:off x="125250" y="125250"/>
            <a:ext cx="88152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0" name="Google Shape;90;p18"/>
          <p:cNvSpPr txBox="1"/>
          <p:nvPr/>
        </p:nvSpPr>
        <p:spPr>
          <a:xfrm>
            <a:off x="0" y="-2"/>
            <a:ext cx="8229600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Описание </a:t>
            </a:r>
            <a:endParaRPr b="1" sz="3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1" name="Google Shape;91;p18"/>
          <p:cNvSpPr txBox="1"/>
          <p:nvPr/>
        </p:nvSpPr>
        <p:spPr>
          <a:xfrm>
            <a:off x="3517375" y="1201925"/>
            <a:ext cx="56265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Молокомеры, трубопроводы и промывочные кластеры смонтированы под бетонным выступом 300 мм и защищены от грязи и механических повреждений.</a:t>
            </a:r>
            <a:endParaRPr b="0" i="0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2" name="Google Shape;92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4675" y="1201923"/>
            <a:ext cx="3212700" cy="4858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/>
          <p:nvPr/>
        </p:nvSpPr>
        <p:spPr>
          <a:xfrm>
            <a:off x="125250" y="125250"/>
            <a:ext cx="88152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" name="Google Shape;98;p19"/>
          <p:cNvSpPr txBox="1"/>
          <p:nvPr/>
        </p:nvSpPr>
        <p:spPr>
          <a:xfrm>
            <a:off x="0" y="-2"/>
            <a:ext cx="8229600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Montserrat"/>
                <a:ea typeface="Montserrat"/>
                <a:cs typeface="Montserrat"/>
                <a:sym typeface="Montserrat"/>
              </a:rPr>
              <a:t>Описание </a:t>
            </a:r>
            <a:endParaRPr b="1"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" name="Google Shape;99;p19"/>
          <p:cNvSpPr txBox="1"/>
          <p:nvPr/>
        </p:nvSpPr>
        <p:spPr>
          <a:xfrm>
            <a:off x="485050" y="4566775"/>
            <a:ext cx="8491800" cy="153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Входные и выходные калитки доильного зала Ёлочка с </a:t>
            </a:r>
            <a:r>
              <a:rPr b="1" i="0" lang="ru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пневматическими</a:t>
            </a:r>
            <a:r>
              <a:rPr b="0" i="0" lang="ru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цилиндрами японского производителя SMC, имеющими повышенный рабочий ресурс.</a:t>
            </a:r>
            <a:endParaRPr b="0" i="0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0" name="Google Shape;100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3475" y="1156000"/>
            <a:ext cx="4915800" cy="3253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/>
          <p:nvPr/>
        </p:nvSpPr>
        <p:spPr>
          <a:xfrm>
            <a:off x="125250" y="125250"/>
            <a:ext cx="88152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" name="Google Shape;106;p20"/>
          <p:cNvSpPr txBox="1"/>
          <p:nvPr/>
        </p:nvSpPr>
        <p:spPr>
          <a:xfrm>
            <a:off x="0" y="0"/>
            <a:ext cx="8568600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Описание </a:t>
            </a:r>
            <a:endParaRPr sz="3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7" name="Google Shape;107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66775" y="1192700"/>
            <a:ext cx="4064700" cy="4676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graphicFrame>
        <p:nvGraphicFramePr>
          <p:cNvPr id="108" name="Google Shape;108;p20"/>
          <p:cNvGraphicFramePr/>
          <p:nvPr/>
        </p:nvGraphicFramePr>
        <p:xfrm>
          <a:off x="87850" y="1536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{B319021A-1C8B-4FE2-A9E0-85E7E4D48652}</a:tableStyleId>
              </a:tblPr>
              <a:tblGrid>
                <a:gridCol w="4478925"/>
              </a:tblGrid>
              <a:tr h="1210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Молокоприёмник из нержавеющей стали  100 литров, с предохранительным устройством от избыточной дойки</a:t>
                      </a:r>
                      <a:endParaRPr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</a:tr>
              <a:tr h="1210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включает в себя молочный насос 12 т/час с блоком управления, </a:t>
                      </a:r>
                      <a:r>
                        <a:rPr b="1" lang="ru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устройство выдува остатков </a:t>
                      </a:r>
                      <a:r>
                        <a:rPr lang="ru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молока сжатым воздухом.</a:t>
                      </a:r>
                      <a:endParaRPr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/>
          <p:nvPr/>
        </p:nvSpPr>
        <p:spPr>
          <a:xfrm>
            <a:off x="0" y="0"/>
            <a:ext cx="88152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Montserrat"/>
                <a:ea typeface="Montserrat"/>
                <a:cs typeface="Montserrat"/>
                <a:sym typeface="Montserrat"/>
              </a:rPr>
              <a:t>Описание</a:t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4" name="Google Shape;114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6400" y="1463648"/>
            <a:ext cx="3171900" cy="4353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15" name="Google Shape;115;p21"/>
          <p:cNvSpPr txBox="1"/>
          <p:nvPr/>
        </p:nvSpPr>
        <p:spPr>
          <a:xfrm>
            <a:off x="3813475" y="1161300"/>
            <a:ext cx="5053200" cy="375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Масляный, пластинчато-роторный насос CTA (Италия)  модель GPV 2200 л/мин на ресивере 110 л</a:t>
            </a:r>
            <a:endParaRPr b="0" i="0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 частотным инвертором.</a:t>
            </a:r>
            <a:endParaRPr b="0" i="0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Простой, надежный, ремонтопригодный насос, использует обычное трансмиссионное масло.</a:t>
            </a:r>
            <a:endParaRPr b="0" i="0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D82D2D"/>
      </a:dk1>
      <a:lt1>
        <a:srgbClr val="FFFFFF"/>
      </a:lt1>
      <a:dk2>
        <a:srgbClr val="595959"/>
      </a:dk2>
      <a:lt2>
        <a:srgbClr val="FFFFFF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